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4152" r:id="rId5"/>
    <p:sldId id="2147479925" r:id="rId6"/>
    <p:sldId id="2147479917" r:id="rId7"/>
    <p:sldId id="2147479918" r:id="rId8"/>
    <p:sldId id="2147479919" r:id="rId9"/>
    <p:sldId id="2147479921" r:id="rId10"/>
    <p:sldId id="2147479923" r:id="rId11"/>
    <p:sldId id="2147479922" r:id="rId12"/>
    <p:sldId id="2147479924" r:id="rId13"/>
    <p:sldId id="2147479926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09CFC27A-A705-431F-B2C6-45AE372E390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B50F7014-FF04-477A-BAAF-244F2D88D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9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7E87-083D-E553-3459-587C7D9A69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3811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733BB-1F97-C338-F804-27E09EBDD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779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699A2CEA-0BF4-51A2-05BC-0E3CE58066E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C679B9-B292-F774-09D5-6B448D6063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3DECC78-E0BC-51CE-F30A-B9A5808C0A2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7535D6-79D3-4120-20D9-6BD29515B3D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5F8EB7-E044-4343-E35F-B1A68E5E31D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6B73C8-F08A-0F58-2820-AEE834975F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4ED5B-A534-421D-A22E-30FF2D7A55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</p:spTree>
    <p:extLst>
      <p:ext uri="{BB962C8B-B14F-4D97-AF65-F5344CB8AC3E}">
        <p14:creationId xmlns:p14="http://schemas.microsoft.com/office/powerpoint/2010/main" val="61320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A85C-8C72-265D-8129-D62CF2BF2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1" y="1312491"/>
            <a:ext cx="3932237" cy="1436986"/>
          </a:xfrm>
        </p:spPr>
        <p:txBody>
          <a:bodyPr anchor="b"/>
          <a:lstStyle>
            <a:lvl1pPr>
              <a:defRPr sz="3200"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B59BAC-B452-A4D6-2019-7FDCF4C0A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0967" y="1348024"/>
            <a:ext cx="6172200" cy="5010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86E5B-7B5B-4634-A673-1F0984FFD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8833" y="2749477"/>
            <a:ext cx="3932237" cy="3609094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13401D9D-FA37-6E1F-D69D-977E428BA5C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F5C903-2486-465F-CE2E-A6DA69196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1764206-A7A5-16C3-87E6-4627F377FAA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FC75DC-2B30-213C-63F9-6F944E73D13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66D5DE-9D4B-1FEA-D9E0-B83C2366E31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6A7EB9-86D3-7CFB-1160-C91A96FD81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570D1-595B-98DA-5E9A-89EFBF2BBE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</p:spTree>
    <p:extLst>
      <p:ext uri="{BB962C8B-B14F-4D97-AF65-F5344CB8AC3E}">
        <p14:creationId xmlns:p14="http://schemas.microsoft.com/office/powerpoint/2010/main" val="292774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2F54-7778-BD5D-D67B-38E280151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586" y="98354"/>
            <a:ext cx="9869214" cy="848199"/>
          </a:xfrm>
        </p:spPr>
        <p:txBody>
          <a:bodyPr/>
          <a:lstStyle>
            <a:lvl1pPr algn="ctr">
              <a:defRPr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64365-2691-F003-CE5A-786C9F193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67214"/>
            <a:ext cx="10515600" cy="4923354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757520EE-45CC-DA9F-767A-95B1400145E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FA38BA-BA26-8CF0-7FA8-ADE35F63C0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1687A89-EFAD-BA07-7388-FD52A8BB88C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E7D513-C7A7-44F1-61F0-54AA9307C31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3DAB6B-67C2-E0C0-39AA-7CD6A24CE2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AEFC57A-F51C-FB25-E3CE-1647B403F1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C8292F-9F95-C663-9C78-7EF64505B8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</p:spTree>
    <p:extLst>
      <p:ext uri="{BB962C8B-B14F-4D97-AF65-F5344CB8AC3E}">
        <p14:creationId xmlns:p14="http://schemas.microsoft.com/office/powerpoint/2010/main" val="312077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4BFEE-0CF1-EB92-D765-16B5E72E41C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40666" y="1324306"/>
            <a:ext cx="2628900" cy="5029858"/>
          </a:xfrm>
        </p:spPr>
        <p:txBody>
          <a:bodyPr vert="eaVert"/>
          <a:lstStyle>
            <a:lvl1pPr>
              <a:defRPr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80E02-F0B0-91AF-CD4B-A05A0C6ED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53966" y="1363830"/>
            <a:ext cx="7734300" cy="4990334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8EC8D8D6-2E35-B909-2E65-A887F7005DC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5063C3-81E0-0159-25D8-67F70E0008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2C62BDB-1A27-567C-C2AD-B3AF1B478F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311D5A-C5A9-E287-6DC2-F0A263128D2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110A89-867C-9663-52B2-E9C492FC3A5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A24052-A57E-900F-2DCD-5FD8C49590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CE9AC4-E9E9-33A6-A002-B528FE8753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</p:spTree>
    <p:extLst>
      <p:ext uri="{BB962C8B-B14F-4D97-AF65-F5344CB8AC3E}">
        <p14:creationId xmlns:p14="http://schemas.microsoft.com/office/powerpoint/2010/main" val="128604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7E80-CA0F-7A06-ABD4-969F9F64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55319"/>
            <a:ext cx="10515600" cy="4721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A11B8C3F-3F5A-6593-DEAF-860F7DF4630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9" y="432876"/>
            <a:ext cx="548640" cy="502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FB6D9-0415-CD90-0570-5BDCA2C94D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6C36B6B-FC30-2943-6BEF-14969843D66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4E4B1D-9BFB-FBAC-2667-FAAB12134FE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C13A53-BD72-C935-EE8D-87CABF7FA1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1B6007-7B9A-B4F7-DAE8-2739D3442F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7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D47853-3EDE-35AB-A73B-E236263E03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7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820652-2C60-2F66-0AD3-0C402507E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0139" y="104775"/>
            <a:ext cx="10071069" cy="770015"/>
          </a:xfrm>
        </p:spPr>
        <p:txBody>
          <a:bodyPr/>
          <a:lstStyle>
            <a:lvl1pPr algn="ctr">
              <a:defRPr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62A52-1839-762C-9E90-7CEEE2B13421}"/>
              </a:ext>
            </a:extLst>
          </p:cNvPr>
          <p:cNvSpPr txBox="1"/>
          <p:nvPr userDrawn="1"/>
        </p:nvSpPr>
        <p:spPr>
          <a:xfrm>
            <a:off x="5783873" y="-1975"/>
            <a:ext cx="649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CUI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E3C66-7D9B-EF68-969A-0BA20C9F7693}"/>
              </a:ext>
            </a:extLst>
          </p:cNvPr>
          <p:cNvSpPr txBox="1"/>
          <p:nvPr userDrawn="1"/>
        </p:nvSpPr>
        <p:spPr>
          <a:xfrm>
            <a:off x="5799509" y="6589383"/>
            <a:ext cx="625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97511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C2FD-FC02-F10D-C13F-89AF3F0E7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0571"/>
            <a:ext cx="5181600" cy="4916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A3D7A-49CA-1915-B2F5-CD421EA3A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8825"/>
            <a:ext cx="5181600" cy="49381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601551A8-7857-BEC9-3B51-9991D953D3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9" y="432876"/>
            <a:ext cx="548640" cy="502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5A8EF0-CB4F-4E69-966D-5969D86FF7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3030C0E-960F-1540-8867-B95497A2BDC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7F6FC2-C145-2A1D-877E-E89C9BFE09C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1BD79F-7210-C7AA-6D47-749B7077AAF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642834-A368-CE4D-5DB4-7E26F223DD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7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BC0D44-C445-D293-E1F5-89C099A501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7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284FDD1-292B-8E84-7222-D21872D33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0139" y="104775"/>
            <a:ext cx="10071069" cy="770015"/>
          </a:xfrm>
        </p:spPr>
        <p:txBody>
          <a:bodyPr/>
          <a:lstStyle>
            <a:lvl1pPr algn="ctr">
              <a:defRPr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F7D97-53EE-9A66-68FA-6F6E224BB31D}"/>
              </a:ext>
            </a:extLst>
          </p:cNvPr>
          <p:cNvSpPr txBox="1"/>
          <p:nvPr userDrawn="1"/>
        </p:nvSpPr>
        <p:spPr>
          <a:xfrm>
            <a:off x="5783873" y="-1975"/>
            <a:ext cx="649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CUI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DFE01-8B21-C229-9F5B-84D8CFE451A7}"/>
              </a:ext>
            </a:extLst>
          </p:cNvPr>
          <p:cNvSpPr txBox="1"/>
          <p:nvPr userDrawn="1"/>
        </p:nvSpPr>
        <p:spPr>
          <a:xfrm>
            <a:off x="5799509" y="6589383"/>
            <a:ext cx="625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480392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7E80-CA0F-7A06-ABD4-969F9F64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318"/>
            <a:ext cx="10515600" cy="4721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A11B8C3F-3F5A-6593-DEAF-860F7DF4630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FB6D9-0415-CD90-0570-5BDCA2C94D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6C36B6B-FC30-2943-6BEF-14969843D66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4E4B1D-9BFB-FBAC-2667-FAAB12134FE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C13A53-BD72-C935-EE8D-87CABF7FA1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1B6007-7B9A-B4F7-DAE8-2739D3442F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D47853-3EDE-35AB-A73B-E236263E03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820652-2C60-2F66-0AD3-0C402507E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0138" y="104775"/>
            <a:ext cx="10071069" cy="770015"/>
          </a:xfrm>
        </p:spPr>
        <p:txBody>
          <a:bodyPr/>
          <a:lstStyle>
            <a:lvl1pPr algn="ctr">
              <a:defRPr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31157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C2FD-FC02-F10D-C13F-89AF3F0E7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0571"/>
            <a:ext cx="5181600" cy="4916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A3D7A-49CA-1915-B2F5-CD421EA3A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8824"/>
            <a:ext cx="5181600" cy="49381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601551A8-7857-BEC9-3B51-9991D953D3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5A8EF0-CB4F-4E69-966D-5969D86FF7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3030C0E-960F-1540-8867-B95497A2BDC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7F6FC2-C145-2A1D-877E-E89C9BFE09C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1BD79F-7210-C7AA-6D47-749B7077AAF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642834-A368-CE4D-5DB4-7E26F223DD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BC0D44-C445-D293-E1F5-89C099A501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284FDD1-292B-8E84-7222-D21872D33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0138" y="104775"/>
            <a:ext cx="10071069" cy="770015"/>
          </a:xfrm>
        </p:spPr>
        <p:txBody>
          <a:bodyPr/>
          <a:lstStyle>
            <a:lvl1pPr algn="ctr">
              <a:defRPr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3446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745351-C5EF-7B80-FB75-5FAB01C7810E}"/>
              </a:ext>
            </a:extLst>
          </p:cNvPr>
          <p:cNvSpPr txBox="1"/>
          <p:nvPr userDrawn="1"/>
        </p:nvSpPr>
        <p:spPr>
          <a:xfrm>
            <a:off x="5783873" y="-1975"/>
            <a:ext cx="649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CUI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7FE34-4714-F54C-A679-AE4FDBABB58C}"/>
              </a:ext>
            </a:extLst>
          </p:cNvPr>
          <p:cNvSpPr txBox="1"/>
          <p:nvPr userDrawn="1"/>
        </p:nvSpPr>
        <p:spPr>
          <a:xfrm>
            <a:off x="5799509" y="6589383"/>
            <a:ext cx="625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2886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7E80-CA0F-7A06-ABD4-969F9F64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318"/>
            <a:ext cx="10515600" cy="4721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A11B8C3F-3F5A-6593-DEAF-860F7DF4630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FB6D9-0415-CD90-0570-5BDCA2C94D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6C36B6B-FC30-2943-6BEF-14969843D66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4E4B1D-9BFB-FBAC-2667-FAAB12134FE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C13A53-BD72-C935-EE8D-87CABF7FA1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1B6007-7B9A-B4F7-DAE8-2739D3442F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D47853-3EDE-35AB-A73B-E236263E03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820652-2C60-2F66-0AD3-0C402507E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0138" y="104775"/>
            <a:ext cx="10071069" cy="770015"/>
          </a:xfrm>
        </p:spPr>
        <p:txBody>
          <a:bodyPr/>
          <a:lstStyle>
            <a:lvl1pPr algn="ctr">
              <a:defRPr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0223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6963-5BF7-DD71-FB06-702BFA69B8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902CF-A37E-2DCE-27AD-66874A697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97D99882-D118-A999-46C9-BA7CB51A7B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1B3DA-5AF9-212E-76AE-D70F5082D3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CBA14E8-AF33-75FD-AD48-C53D8FEDD76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AB52B3-404D-C1C7-98EE-A4705F46F4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617401-B40F-2C55-F713-EE5BC4F700B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3BF252-869A-AB56-65F9-A6C72CB9E6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329A3-8F15-A77B-C5B4-4D781DD391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</p:spTree>
    <p:extLst>
      <p:ext uri="{BB962C8B-B14F-4D97-AF65-F5344CB8AC3E}">
        <p14:creationId xmlns:p14="http://schemas.microsoft.com/office/powerpoint/2010/main" val="357601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C2FD-FC02-F10D-C13F-89AF3F0E7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0571"/>
            <a:ext cx="5181600" cy="49163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A3D7A-49CA-1915-B2F5-CD421EA3A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8824"/>
            <a:ext cx="5181600" cy="49381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601551A8-7857-BEC9-3B51-9991D953D3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5A8EF0-CB4F-4E69-966D-5969D86FF7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3030C0E-960F-1540-8867-B95497A2BDC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7F6FC2-C145-2A1D-877E-E89C9BFE09C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1BD79F-7210-C7AA-6D47-749B7077AAF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642834-A368-CE4D-5DB4-7E26F223DD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BC0D44-C445-D293-E1F5-89C099A501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284FDD1-292B-8E84-7222-D21872D33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0138" y="104775"/>
            <a:ext cx="10071069" cy="770015"/>
          </a:xfrm>
        </p:spPr>
        <p:txBody>
          <a:bodyPr/>
          <a:lstStyle>
            <a:lvl1pPr algn="ctr">
              <a:defRPr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8103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76D2-6D58-514E-6C41-A56F3F668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0138" y="104775"/>
            <a:ext cx="10071069" cy="770015"/>
          </a:xfrm>
        </p:spPr>
        <p:txBody>
          <a:bodyPr/>
          <a:lstStyle>
            <a:lvl1pPr algn="ctr">
              <a:defRPr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AD30F-24D2-6093-9A10-7AC30C13E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F1298-D0FE-A728-CAAD-5C2462836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59E84-7177-5ED0-743C-13B100A59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0B1CD-AC3C-3853-94FF-58344B446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99C81005-D960-1CB4-E8B3-D91870CEDA0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6861A1-83A9-3B74-74BA-04FB1330E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4E76FB6-5977-40FD-7993-2D4668C9488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B60571-1889-9545-645C-CC6FDAB2702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E588C2-09C5-9CDE-D6D3-7CF0EA1E975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A31A7C-05FB-9323-9BAB-1EFCF8586E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BE8147-24BB-F9FD-F645-078E9F8EBA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</p:spTree>
    <p:extLst>
      <p:ext uri="{BB962C8B-B14F-4D97-AF65-F5344CB8AC3E}">
        <p14:creationId xmlns:p14="http://schemas.microsoft.com/office/powerpoint/2010/main" val="414093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2741-BAF6-FFD2-D2E1-F8D355D03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584" y="107514"/>
            <a:ext cx="10047623" cy="798031"/>
          </a:xfrm>
        </p:spPr>
        <p:txBody>
          <a:bodyPr/>
          <a:lstStyle>
            <a:lvl1pPr algn="ctr">
              <a:defRPr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6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4AD9B6AC-18F0-8E21-A4C5-DEEE713BE1C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28222-3ED4-CC14-F689-DE283DA6E4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D824D6C-600A-4E5E-B11E-EBF939BDF1E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D25082-D946-4065-1BD9-DFCBC68CBDC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8B5348-7B9E-0227-E41A-330D874C25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08C9C0-DE1B-F396-8D32-8FA9690407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B1484-81DD-7E31-F28D-AE27AEA1A6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</p:spTree>
    <p:extLst>
      <p:ext uri="{BB962C8B-B14F-4D97-AF65-F5344CB8AC3E}">
        <p14:creationId xmlns:p14="http://schemas.microsoft.com/office/powerpoint/2010/main" val="93894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E9AC09ED-421F-B374-CE88-05E0A3AEA7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5DD05B-F022-34FE-56B8-C59C8A0F58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6FDE122-1F3B-FF4A-37DA-73F3D2D5E5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295F23-F839-1C59-0733-7D279D126F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F63B7E-BECB-2EE7-8DC4-30DF16D2E0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12C43D-C618-D583-839F-E1DB7C9C53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FF6CD-AFDB-6222-A3A2-803F2CB8AA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</p:spTree>
    <p:extLst>
      <p:ext uri="{BB962C8B-B14F-4D97-AF65-F5344CB8AC3E}">
        <p14:creationId xmlns:p14="http://schemas.microsoft.com/office/powerpoint/2010/main" val="165120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 TRW Em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E9AC09ED-421F-B374-CE88-05E0A3AEA7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5DD05B-F022-34FE-56B8-C59C8A0F58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6FDE122-1F3B-FF4A-37DA-73F3D2D5E5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295F23-F839-1C59-0733-7D279D126F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F63B7E-BECB-2EE7-8DC4-30DF16D2E0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12C43D-C618-D583-839F-E1DB7C9C53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FF6CD-AFDB-6222-A3A2-803F2CB8AA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3245F-AA5A-F773-379C-60412B65C2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1738" y="2326260"/>
            <a:ext cx="2848521" cy="27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0EAB-6A4F-4C1F-CFD7-C3237EFB0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059" y="1301428"/>
            <a:ext cx="3932237" cy="1286195"/>
          </a:xfrm>
        </p:spPr>
        <p:txBody>
          <a:bodyPr anchor="b"/>
          <a:lstStyle>
            <a:lvl1pPr>
              <a:defRPr sz="3200" b="1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89EDE-279C-0B27-BDFB-69C453C38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741" y="1301429"/>
            <a:ext cx="6172200" cy="5097782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E1286-DE10-8A0F-9820-8BB04EFF1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2059" y="2587625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EE8E36EA-A26A-D817-B7DC-8EABE32F84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5E25E-0166-866F-2599-F7E866E523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9290634-D3C8-1C5B-4BC8-3ACBAD0F9E6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907BA2-4DC2-55D6-11FC-D0AE59D5168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4D51D9-5E6B-C1CE-9552-B4409A1C21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E4C5FA-9618-4704-7AA7-A90C5358E3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0DA12-C38C-BCA1-9069-4ACBEC7E6C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</p:spTree>
    <p:extLst>
      <p:ext uri="{BB962C8B-B14F-4D97-AF65-F5344CB8AC3E}">
        <p14:creationId xmlns:p14="http://schemas.microsoft.com/office/powerpoint/2010/main" val="367029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00516-EC46-31DB-FB85-4D276019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436" y="47281"/>
            <a:ext cx="10069771" cy="884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93B37-8DA5-03F5-FB54-60E5BFFD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01429"/>
            <a:ext cx="10515600" cy="4938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AE64C-04DC-EC2F-BD08-42DFAAA1C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0A16D5-E115-4560-A052-31C8155D748F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5DBC-2F83-B56A-D97B-F57FF1418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DD604-39CC-4E3A-256A-F18BA848C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0D3D2-71A3-43AA-9C24-50A6A6D494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6C17A7BC-BABA-FEA6-204C-A4365E7CC3B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" y="432876"/>
            <a:ext cx="548640" cy="502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232A7-5892-B221-E83F-F10EFFE947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124654" y="72708"/>
            <a:ext cx="886055" cy="85953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AD0E015-A779-8C3E-4207-65631DBF938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095"/>
            <a:ext cx="512064" cy="5029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63791B-87FF-832D-48B1-2551595D998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1059436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500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34AD62-D6E1-5DF2-A986-BFFE0029351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598344"/>
            <a:ext cx="12192000" cy="0"/>
          </a:xfrm>
          <a:prstGeom prst="line">
            <a:avLst/>
          </a:prstGeom>
          <a:ln w="130175">
            <a:gradFill flip="none" rotWithShape="1">
              <a:gsLst>
                <a:gs pos="0">
                  <a:srgbClr val="950400"/>
                </a:gs>
                <a:gs pos="47000">
                  <a:srgbClr val="FFC000">
                    <a:alpha val="80000"/>
                  </a:srgbClr>
                </a:gs>
                <a:gs pos="79000">
                  <a:schemeClr val="accent4">
                    <a:lumMod val="40000"/>
                    <a:lumOff val="60000"/>
                    <a:alpha val="8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BFF504-C655-3CCE-A266-930DEC24F5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60676" y="905547"/>
            <a:ext cx="33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 Train, Develop, and Inspire Warfighters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0278D-6BB7-3F6C-C87D-5550CC01B0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774296" y="6444455"/>
            <a:ext cx="2643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950400"/>
                </a:solidFill>
                <a:latin typeface="Bahnschrift" panose="020B0502040204020203" pitchFamily="34" charset="0"/>
                <a:cs typeface="Mongolian Baiti" panose="03000500000000000000" pitchFamily="66" charset="0"/>
              </a:rPr>
              <a:t>Forging Our Nation’s Warriors</a:t>
            </a:r>
          </a:p>
        </p:txBody>
      </p:sp>
    </p:spTree>
    <p:extLst>
      <p:ext uri="{BB962C8B-B14F-4D97-AF65-F5344CB8AC3E}">
        <p14:creationId xmlns:p14="http://schemas.microsoft.com/office/powerpoint/2010/main" val="28413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7" r:id="rId13"/>
    <p:sldLayoutId id="2147483689" r:id="rId14"/>
    <p:sldLayoutId id="2147483697" r:id="rId15"/>
    <p:sldLayoutId id="2147483699" r:id="rId16"/>
    <p:sldLayoutId id="214748370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504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saf.dps.mil/teams/aetc-ksl-81msg/SFS/VC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3D6E-ACB5-5BD8-044C-B31D84E13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708769"/>
            <a:ext cx="12192000" cy="1042318"/>
          </a:xfrm>
        </p:spPr>
        <p:txBody>
          <a:bodyPr>
            <a:normAutofit fontScale="90000"/>
          </a:bodyPr>
          <a:lstStyle/>
          <a:p>
            <a:r>
              <a:rPr lang="en-US" dirty="0"/>
              <a:t>Visitor Control Center SharePoint</a:t>
            </a:r>
          </a:p>
        </p:txBody>
      </p:sp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F82ECEFA-559C-CD57-6C55-181E453F0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44" y="3053012"/>
            <a:ext cx="2274509" cy="23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A9C46-E46B-E2DA-0717-EC007823B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57A3-7E93-CCB2-8DD6-55D973C7F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708769"/>
            <a:ext cx="12192000" cy="1042318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D54FD283-D25F-F86B-D4BF-8FB1F1A50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44" y="2794983"/>
            <a:ext cx="2274509" cy="2354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ED4646-18A0-3D4F-5320-9A52E19F4F27}"/>
              </a:ext>
            </a:extLst>
          </p:cNvPr>
          <p:cNvSpPr txBox="1"/>
          <p:nvPr/>
        </p:nvSpPr>
        <p:spPr>
          <a:xfrm>
            <a:off x="119899" y="5639078"/>
            <a:ext cx="119521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950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81sfs.s5.plansprograms@us.af.mil</a:t>
            </a:r>
          </a:p>
        </p:txBody>
      </p:sp>
    </p:spTree>
    <p:extLst>
      <p:ext uri="{BB962C8B-B14F-4D97-AF65-F5344CB8AC3E}">
        <p14:creationId xmlns:p14="http://schemas.microsoft.com/office/powerpoint/2010/main" val="128244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586F10-FA27-9E2A-E8AA-D1CACAC67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38" y="1783404"/>
            <a:ext cx="5553974" cy="3623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Page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Submissions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Visitor Passes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9DB5F5-D377-81E3-9B40-C65D6BE5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64979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1D09-05EC-9C46-1164-3132807F2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BD07-5590-BB56-B491-7EC80A89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Home Page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EB771C-A286-9DC2-4786-410B23EA26E4}"/>
              </a:ext>
            </a:extLst>
          </p:cNvPr>
          <p:cNvCxnSpPr>
            <a:cxnSpLocks/>
          </p:cNvCxnSpPr>
          <p:nvPr/>
        </p:nvCxnSpPr>
        <p:spPr>
          <a:xfrm>
            <a:off x="6106145" y="1286256"/>
            <a:ext cx="0" cy="5024954"/>
          </a:xfrm>
          <a:prstGeom prst="line">
            <a:avLst/>
          </a:prstGeom>
          <a:ln w="76200">
            <a:solidFill>
              <a:srgbClr val="950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CE905E6-EF1F-7E0F-4D65-D19B301A2420}"/>
              </a:ext>
            </a:extLst>
          </p:cNvPr>
          <p:cNvSpPr txBox="1">
            <a:spLocks/>
          </p:cNvSpPr>
          <p:nvPr/>
        </p:nvSpPr>
        <p:spPr>
          <a:xfrm>
            <a:off x="222842" y="1716212"/>
            <a:ext cx="5659210" cy="4680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D506E-816D-A5BC-D098-A0536E0AB270}"/>
              </a:ext>
            </a:extLst>
          </p:cNvPr>
          <p:cNvSpPr txBox="1">
            <a:spLocks/>
          </p:cNvSpPr>
          <p:nvPr/>
        </p:nvSpPr>
        <p:spPr>
          <a:xfrm>
            <a:off x="124699" y="1286256"/>
            <a:ext cx="5726719" cy="46803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new VCC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Sharepoint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home page will be the link for all forms handled by the Visitors Center to include visitor passes.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search through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Asked Questions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prior to reaching out to VCC personnel. We will continue to update this section to address the needs of the installation.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Managers! All restricted area badge appointments can now be made through this site.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(Tues &amp; Thurs 0800-1600)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that may be submitted through this site include: Visitor Passes, Keesler AFB Form 298, Keesler AFB Form 299, Keesler AFB Form 211, AF IMT 2586 and Keesler Form 235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 provided for Real ID requirements and Eligible Veterans and Caregivers procedures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705FE3-5DFC-6725-9CF4-A0EC613F6A33}"/>
              </a:ext>
            </a:extLst>
          </p:cNvPr>
          <p:cNvSpPr txBox="1"/>
          <p:nvPr/>
        </p:nvSpPr>
        <p:spPr>
          <a:xfrm>
            <a:off x="6204289" y="5496753"/>
            <a:ext cx="118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1FC817E-DFF9-CEF8-806E-A6BEDEF5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828" y="1429668"/>
            <a:ext cx="5832473" cy="313495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0FD1E92-ED9A-1F33-0DB6-217230C33AAB}"/>
              </a:ext>
            </a:extLst>
          </p:cNvPr>
          <p:cNvSpPr txBox="1"/>
          <p:nvPr/>
        </p:nvSpPr>
        <p:spPr>
          <a:xfrm>
            <a:off x="6330239" y="5022665"/>
            <a:ext cx="6130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BELOW!</a:t>
            </a: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Visitor Control Center -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4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94E8F-953D-B79C-7F5A-F8EEE5CA2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8C1A-F5FE-CBF6-87C9-E13CCA50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Submission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94BCB-EDAA-146D-C4CD-E97B5AE5B48D}"/>
              </a:ext>
            </a:extLst>
          </p:cNvPr>
          <p:cNvCxnSpPr>
            <a:cxnSpLocks/>
          </p:cNvCxnSpPr>
          <p:nvPr/>
        </p:nvCxnSpPr>
        <p:spPr>
          <a:xfrm>
            <a:off x="6106145" y="1286256"/>
            <a:ext cx="0" cy="5024954"/>
          </a:xfrm>
          <a:prstGeom prst="line">
            <a:avLst/>
          </a:prstGeom>
          <a:ln w="76200">
            <a:solidFill>
              <a:srgbClr val="950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C6ABDCA-406A-0763-45BB-A8BF2248B20C}"/>
              </a:ext>
            </a:extLst>
          </p:cNvPr>
          <p:cNvSpPr txBox="1">
            <a:spLocks/>
          </p:cNvSpPr>
          <p:nvPr/>
        </p:nvSpPr>
        <p:spPr>
          <a:xfrm>
            <a:off x="222842" y="1716212"/>
            <a:ext cx="5659210" cy="4680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34E86-BAF5-509C-7469-B2E30D5D4332}"/>
              </a:ext>
            </a:extLst>
          </p:cNvPr>
          <p:cNvSpPr txBox="1">
            <a:spLocks/>
          </p:cNvSpPr>
          <p:nvPr/>
        </p:nvSpPr>
        <p:spPr>
          <a:xfrm>
            <a:off x="124699" y="1286256"/>
            <a:ext cx="6079589" cy="52331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new VCC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Sharepoint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submitting a form, you can click on any of the links on the righthand side.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be brought to a page dedicated to that specific form which will provide all the details needed to submit the form correctly.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you’ve completed the form you can scroll to the bottom of the page and “Click To Submit”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be taken to an additional page to submit your form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you name, phone number, form type and attach your form here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284499-BA9F-A7DF-C2D4-10A4EC53467D}"/>
              </a:ext>
            </a:extLst>
          </p:cNvPr>
          <p:cNvSpPr txBox="1"/>
          <p:nvPr/>
        </p:nvSpPr>
        <p:spPr>
          <a:xfrm>
            <a:off x="6204289" y="5496753"/>
            <a:ext cx="118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EFEDA6-4FEB-044F-8637-9BB797968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290" y="1286256"/>
            <a:ext cx="5382356" cy="2338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A332ED-F8F9-F9D7-7359-EA1368470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289" y="3626427"/>
            <a:ext cx="5382357" cy="2893017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458D4C-232A-28D8-2C21-E0AEA4972BD1}"/>
              </a:ext>
            </a:extLst>
          </p:cNvPr>
          <p:cNvCxnSpPr>
            <a:cxnSpLocks/>
          </p:cNvCxnSpPr>
          <p:nvPr/>
        </p:nvCxnSpPr>
        <p:spPr>
          <a:xfrm flipH="1" flipV="1">
            <a:off x="9351034" y="2054205"/>
            <a:ext cx="715993" cy="802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7B03185-6E67-009D-07A5-51DF888D8480}"/>
              </a:ext>
            </a:extLst>
          </p:cNvPr>
          <p:cNvSpPr txBox="1"/>
          <p:nvPr/>
        </p:nvSpPr>
        <p:spPr>
          <a:xfrm>
            <a:off x="8839495" y="2816439"/>
            <a:ext cx="277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Form included to download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5FF825D-9AB3-C0B8-8B27-BB87458E5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130" y="4110114"/>
            <a:ext cx="1314633" cy="78115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687D63-0C62-8CD6-5ADD-D0C675C0E1CA}"/>
              </a:ext>
            </a:extLst>
          </p:cNvPr>
          <p:cNvCxnSpPr/>
          <p:nvPr/>
        </p:nvCxnSpPr>
        <p:spPr>
          <a:xfrm flipV="1">
            <a:off x="1687454" y="5558198"/>
            <a:ext cx="6400800" cy="369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7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C48BA-87BD-2DB3-BF2E-1DC3EEBA1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019B-49DB-1F48-690C-CCAA1018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Submission (Continued)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455CFF-FA5F-2C35-02D9-7DE8E7FD3C0C}"/>
              </a:ext>
            </a:extLst>
          </p:cNvPr>
          <p:cNvCxnSpPr>
            <a:cxnSpLocks/>
          </p:cNvCxnSpPr>
          <p:nvPr/>
        </p:nvCxnSpPr>
        <p:spPr>
          <a:xfrm>
            <a:off x="6106145" y="1286256"/>
            <a:ext cx="0" cy="5024954"/>
          </a:xfrm>
          <a:prstGeom prst="line">
            <a:avLst/>
          </a:prstGeom>
          <a:ln w="76200">
            <a:solidFill>
              <a:srgbClr val="950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E1A63D8-BBF3-2AF6-E760-D4F41018A701}"/>
              </a:ext>
            </a:extLst>
          </p:cNvPr>
          <p:cNvSpPr txBox="1">
            <a:spLocks/>
          </p:cNvSpPr>
          <p:nvPr/>
        </p:nvSpPr>
        <p:spPr>
          <a:xfrm>
            <a:off x="188336" y="1389882"/>
            <a:ext cx="5659210" cy="4680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0EC779-D2BA-BBA9-2D09-BAB9CA8EDE65}"/>
              </a:ext>
            </a:extLst>
          </p:cNvPr>
          <p:cNvSpPr txBox="1"/>
          <p:nvPr/>
        </p:nvSpPr>
        <p:spPr>
          <a:xfrm>
            <a:off x="6204289" y="5496753"/>
            <a:ext cx="118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95239-9F8D-798A-4D8B-749D72860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9" y="1176123"/>
            <a:ext cx="4963325" cy="1700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0549BA-257B-B81B-6E13-F9CE6BF1B046}"/>
              </a:ext>
            </a:extLst>
          </p:cNvPr>
          <p:cNvSpPr txBox="1"/>
          <p:nvPr/>
        </p:nvSpPr>
        <p:spPr>
          <a:xfrm>
            <a:off x="-1" y="1304538"/>
            <a:ext cx="608463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you submitted your form, you will be taken to the Form Submission Page (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only be able to see the form you submitted. Initially it will appear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once it’s been approved by VCC personnel, it will appear </a:t>
            </a:r>
            <a:r>
              <a:rPr lang="en-US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issues, VCC personnel will make comments seeking corrections. You can view comments by double clicking on your form and a text box will appear (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Corrections can be made, old form removed and an updated form attached. Add “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to the file name when attaching a new form.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submission, you can return to the homepage and click on “Form Submission”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return you to the submission page where you can see the current status of your form.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2B5AE8-0297-E76C-238B-A8A7914A6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60" y="2952381"/>
            <a:ext cx="3518878" cy="18432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EC16D2-B054-A2F1-1169-8702725C6DA8}"/>
              </a:ext>
            </a:extLst>
          </p:cNvPr>
          <p:cNvSpPr txBox="1"/>
          <p:nvPr/>
        </p:nvSpPr>
        <p:spPr>
          <a:xfrm>
            <a:off x="6106008" y="1389882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2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4E0471-025E-5D06-336A-CD96F6D4B403}"/>
              </a:ext>
            </a:extLst>
          </p:cNvPr>
          <p:cNvSpPr txBox="1"/>
          <p:nvPr/>
        </p:nvSpPr>
        <p:spPr>
          <a:xfrm>
            <a:off x="6107037" y="2952381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200" dirty="0"/>
              <a:t>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2917190-A17A-05D7-832F-69F6D4E91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169" y="4473040"/>
            <a:ext cx="1805152" cy="1270827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FCA8EF-8848-9728-F032-A41E92DE39DF}"/>
              </a:ext>
            </a:extLst>
          </p:cNvPr>
          <p:cNvCxnSpPr>
            <a:cxnSpLocks/>
          </p:cNvCxnSpPr>
          <p:nvPr/>
        </p:nvCxnSpPr>
        <p:spPr>
          <a:xfrm>
            <a:off x="1292461" y="4514880"/>
            <a:ext cx="1457353" cy="847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D576F9F-1B3E-10E1-CDEC-A0B88EC5B82D}"/>
              </a:ext>
            </a:extLst>
          </p:cNvPr>
          <p:cNvCxnSpPr>
            <a:cxnSpLocks/>
          </p:cNvCxnSpPr>
          <p:nvPr/>
        </p:nvCxnSpPr>
        <p:spPr>
          <a:xfrm>
            <a:off x="5719385" y="3659128"/>
            <a:ext cx="1078175" cy="855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7B9E7-7E76-665B-CAFC-4745BD2C6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3AF1-C6D8-FF9E-220C-D9B3DF30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Submission (Continued)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17A808-5D56-6B71-CBE0-7D43280D6B35}"/>
              </a:ext>
            </a:extLst>
          </p:cNvPr>
          <p:cNvCxnSpPr>
            <a:cxnSpLocks/>
          </p:cNvCxnSpPr>
          <p:nvPr/>
        </p:nvCxnSpPr>
        <p:spPr>
          <a:xfrm>
            <a:off x="6106145" y="1286256"/>
            <a:ext cx="0" cy="5024954"/>
          </a:xfrm>
          <a:prstGeom prst="line">
            <a:avLst/>
          </a:prstGeom>
          <a:ln w="76200">
            <a:solidFill>
              <a:srgbClr val="950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A472F42-CC54-47FE-4E12-4FF93040ABEC}"/>
              </a:ext>
            </a:extLst>
          </p:cNvPr>
          <p:cNvSpPr txBox="1">
            <a:spLocks/>
          </p:cNvSpPr>
          <p:nvPr/>
        </p:nvSpPr>
        <p:spPr>
          <a:xfrm>
            <a:off x="188336" y="1389882"/>
            <a:ext cx="5659210" cy="4680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33D70B-1534-1360-A401-58CA9A7D81DA}"/>
              </a:ext>
            </a:extLst>
          </p:cNvPr>
          <p:cNvSpPr txBox="1"/>
          <p:nvPr/>
        </p:nvSpPr>
        <p:spPr>
          <a:xfrm>
            <a:off x="6204289" y="5496753"/>
            <a:ext cx="118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B67C3-C705-5419-F346-D18971745688}"/>
              </a:ext>
            </a:extLst>
          </p:cNvPr>
          <p:cNvSpPr txBox="1"/>
          <p:nvPr/>
        </p:nvSpPr>
        <p:spPr>
          <a:xfrm>
            <a:off x="-48749" y="1304538"/>
            <a:ext cx="6133380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a solution is created, some personnel will not be able to use the “Click to Submit” link. These personnel can click “Form Submission” from the top left of the home page: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will be taken to an additional screen (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on this screen you can click		     and a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pop-up screen will appear (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fill out your name, contact number, phone type and attach your form.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sz="1700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alter the approved block. This could delay processing on your form or cause it to be overlooked if categorized incorrectly.</a:t>
            </a:r>
            <a:endParaRPr lang="en-US" sz="1700" b="1" u="sng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9D7FAF-5E4E-F61C-A18F-B1B22965C21E}"/>
              </a:ext>
            </a:extLst>
          </p:cNvPr>
          <p:cNvSpPr txBox="1"/>
          <p:nvPr/>
        </p:nvSpPr>
        <p:spPr>
          <a:xfrm>
            <a:off x="6106008" y="1389882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2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2FBBB3-1AFC-8F63-E00E-0CF92761CF34}"/>
              </a:ext>
            </a:extLst>
          </p:cNvPr>
          <p:cNvSpPr txBox="1"/>
          <p:nvPr/>
        </p:nvSpPr>
        <p:spPr>
          <a:xfrm>
            <a:off x="6106008" y="3280663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2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5F1D9-9B74-EFDB-9F2B-A51DCF828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560" y="1386158"/>
            <a:ext cx="5317625" cy="1522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14942-80B4-AB5B-69D0-7BEB8A95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397" y="3074884"/>
            <a:ext cx="5078656" cy="3149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57290D-1BD9-D39B-BF5A-E323450F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24" y="2244918"/>
            <a:ext cx="1667960" cy="117424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3A9021-3BE8-014F-793E-366A53D4400D}"/>
              </a:ext>
            </a:extLst>
          </p:cNvPr>
          <p:cNvCxnSpPr>
            <a:cxnSpLocks/>
          </p:cNvCxnSpPr>
          <p:nvPr/>
        </p:nvCxnSpPr>
        <p:spPr>
          <a:xfrm flipH="1">
            <a:off x="938698" y="1840992"/>
            <a:ext cx="4476033" cy="1278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1C4DFD7-158C-069D-03C8-794812023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392" y="3883152"/>
            <a:ext cx="1115636" cy="3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CB327-C03C-6603-6B12-C9A88F5BC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3B04-7D99-FAD3-377B-0666B8DB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Visitor Pass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DE1A4F-1683-BDE5-79E7-6316C46FF984}"/>
              </a:ext>
            </a:extLst>
          </p:cNvPr>
          <p:cNvCxnSpPr>
            <a:cxnSpLocks/>
          </p:cNvCxnSpPr>
          <p:nvPr/>
        </p:nvCxnSpPr>
        <p:spPr>
          <a:xfrm>
            <a:off x="6106145" y="1286256"/>
            <a:ext cx="0" cy="5024954"/>
          </a:xfrm>
          <a:prstGeom prst="line">
            <a:avLst/>
          </a:prstGeom>
          <a:ln w="76200">
            <a:solidFill>
              <a:srgbClr val="950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A65E133-3122-F1D9-43C4-D1B7D05BD433}"/>
              </a:ext>
            </a:extLst>
          </p:cNvPr>
          <p:cNvSpPr txBox="1">
            <a:spLocks/>
          </p:cNvSpPr>
          <p:nvPr/>
        </p:nvSpPr>
        <p:spPr>
          <a:xfrm>
            <a:off x="188336" y="1389882"/>
            <a:ext cx="5659210" cy="4680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D9939-9DED-251D-7879-91133D93B389}"/>
              </a:ext>
            </a:extLst>
          </p:cNvPr>
          <p:cNvSpPr txBox="1"/>
          <p:nvPr/>
        </p:nvSpPr>
        <p:spPr>
          <a:xfrm>
            <a:off x="6204289" y="5496753"/>
            <a:ext cx="118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79850-B1D5-D4E2-E037-6994B1DB881F}"/>
              </a:ext>
            </a:extLst>
          </p:cNvPr>
          <p:cNvSpPr txBox="1"/>
          <p:nvPr/>
        </p:nvSpPr>
        <p:spPr>
          <a:xfrm>
            <a:off x="43131" y="1304538"/>
            <a:ext cx="604149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submitting a Visitor Pass just click on the Visitor Pass link on the right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be brought to page dedicated for visitor passes which will provide details needed to submit along with the process for weekends and holidays. 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ready, just click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be brought to an additional page 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where you will enter all the required information than click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E728B3-9B25-52BE-1864-DF789304BF9F}"/>
              </a:ext>
            </a:extLst>
          </p:cNvPr>
          <p:cNvSpPr txBox="1"/>
          <p:nvPr/>
        </p:nvSpPr>
        <p:spPr>
          <a:xfrm>
            <a:off x="6106008" y="1389882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2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8B2718-0F5C-1F19-3B83-53A58F5E75A7}"/>
              </a:ext>
            </a:extLst>
          </p:cNvPr>
          <p:cNvSpPr txBox="1"/>
          <p:nvPr/>
        </p:nvSpPr>
        <p:spPr>
          <a:xfrm>
            <a:off x="6106008" y="3280663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2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36F0F-4C4A-96A2-CEE9-A0A6F4446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560" y="1286257"/>
            <a:ext cx="3502380" cy="1956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64558C-552F-0C60-49ED-8BF1E5C68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137" y="3475543"/>
            <a:ext cx="2926549" cy="2917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67B982-F71B-B30C-41BE-EEF6E2BC4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302" y="1937876"/>
            <a:ext cx="2339334" cy="6531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14893F-CAED-D6D4-F8DC-7AA0EC946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160" y="3981613"/>
            <a:ext cx="1438476" cy="4763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0BC250-EED1-2605-E741-8CC6A771E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233" y="4694105"/>
            <a:ext cx="843939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5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E0174-3733-2FD4-2318-6C8EDBF35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93F7-8A4C-4C4B-F49A-90691E4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Visitor Pass (Continued)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44B6AC-0486-F55E-120C-86357FFB0724}"/>
              </a:ext>
            </a:extLst>
          </p:cNvPr>
          <p:cNvCxnSpPr>
            <a:cxnSpLocks/>
          </p:cNvCxnSpPr>
          <p:nvPr/>
        </p:nvCxnSpPr>
        <p:spPr>
          <a:xfrm>
            <a:off x="6106145" y="1286256"/>
            <a:ext cx="0" cy="5024954"/>
          </a:xfrm>
          <a:prstGeom prst="line">
            <a:avLst/>
          </a:prstGeom>
          <a:ln w="76200">
            <a:solidFill>
              <a:srgbClr val="950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AD7F9A0-0E54-1DA7-F72D-AEC00B16ACD1}"/>
              </a:ext>
            </a:extLst>
          </p:cNvPr>
          <p:cNvSpPr txBox="1">
            <a:spLocks/>
          </p:cNvSpPr>
          <p:nvPr/>
        </p:nvSpPr>
        <p:spPr>
          <a:xfrm>
            <a:off x="188336" y="1389882"/>
            <a:ext cx="5659210" cy="4680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4F23E-BED8-C872-7B15-30B7EEB192F6}"/>
              </a:ext>
            </a:extLst>
          </p:cNvPr>
          <p:cNvSpPr txBox="1"/>
          <p:nvPr/>
        </p:nvSpPr>
        <p:spPr>
          <a:xfrm>
            <a:off x="6204289" y="5496753"/>
            <a:ext cx="118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AFDBA-7B32-F9CA-D649-8DF15061B38D}"/>
              </a:ext>
            </a:extLst>
          </p:cNvPr>
          <p:cNvSpPr txBox="1"/>
          <p:nvPr/>
        </p:nvSpPr>
        <p:spPr>
          <a:xfrm>
            <a:off x="43131" y="1304538"/>
            <a:ext cx="604149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you submitted your form, you can return to the home screen and click “Visitor Pass” on the top right: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taken to the visitor pass submission page 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only be able to see the pass you submitted.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it will appear </a:t>
            </a:r>
            <a:r>
              <a:rPr lang="en-US" sz="1600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(pending), but once it’s been approved by VCC personnel, it will appear </a:t>
            </a:r>
            <a:r>
              <a:rPr lang="en-US" sz="1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were approved/issued or</a:t>
            </a:r>
            <a:r>
              <a:rPr lang="en-US" sz="1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1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it’s denied/needs additional information.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can double click your request for an additional pop-up screen 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VCC personnel will enter a quick note but will not release any personnel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resolvable, sponsors will currently need to resubmit a visitor pass request through the home page.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318A83-AE87-0E03-E12C-C7F3080C3548}"/>
              </a:ext>
            </a:extLst>
          </p:cNvPr>
          <p:cNvSpPr txBox="1"/>
          <p:nvPr/>
        </p:nvSpPr>
        <p:spPr>
          <a:xfrm>
            <a:off x="6106008" y="1389882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2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CFF068-A729-948C-20E6-F84B4BDD99C5}"/>
              </a:ext>
            </a:extLst>
          </p:cNvPr>
          <p:cNvSpPr txBox="1"/>
          <p:nvPr/>
        </p:nvSpPr>
        <p:spPr>
          <a:xfrm>
            <a:off x="6106008" y="3280663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200" dirty="0"/>
              <a:t>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8D3AC23-27E0-C7E4-367F-C5736DF6C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560" y="1304538"/>
            <a:ext cx="5023449" cy="16213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0548DE-7A0B-E55F-5D32-16D8F5578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616" y="1818380"/>
            <a:ext cx="1805152" cy="12708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F0BAD7-12B8-95CE-ACD8-2C3B6B579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560" y="3280663"/>
            <a:ext cx="5206104" cy="294920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3B9DA9-A8C8-2BF6-F403-9982DA9764B3}"/>
              </a:ext>
            </a:extLst>
          </p:cNvPr>
          <p:cNvCxnSpPr>
            <a:cxnSpLocks/>
          </p:cNvCxnSpPr>
          <p:nvPr/>
        </p:nvCxnSpPr>
        <p:spPr>
          <a:xfrm>
            <a:off x="1463040" y="1818380"/>
            <a:ext cx="633984" cy="1107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5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2C381-E75E-C636-EEE1-CD6AEC76D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50DD-361B-4760-196B-41DD993D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Visitor Pass (Continued)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09B75E-4B5D-66B1-A58D-BEE28EE4D936}"/>
              </a:ext>
            </a:extLst>
          </p:cNvPr>
          <p:cNvCxnSpPr>
            <a:cxnSpLocks/>
          </p:cNvCxnSpPr>
          <p:nvPr/>
        </p:nvCxnSpPr>
        <p:spPr>
          <a:xfrm>
            <a:off x="6106145" y="1286256"/>
            <a:ext cx="0" cy="5024954"/>
          </a:xfrm>
          <a:prstGeom prst="line">
            <a:avLst/>
          </a:prstGeom>
          <a:ln w="76200">
            <a:solidFill>
              <a:srgbClr val="950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2364F4D-5B0F-B19A-4A50-73A487FBC8E9}"/>
              </a:ext>
            </a:extLst>
          </p:cNvPr>
          <p:cNvSpPr txBox="1">
            <a:spLocks/>
          </p:cNvSpPr>
          <p:nvPr/>
        </p:nvSpPr>
        <p:spPr>
          <a:xfrm>
            <a:off x="188336" y="1389882"/>
            <a:ext cx="5659210" cy="4680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0B4AD4-1ED0-66C1-DCD8-ACAE7D3A89E8}"/>
              </a:ext>
            </a:extLst>
          </p:cNvPr>
          <p:cNvSpPr txBox="1"/>
          <p:nvPr/>
        </p:nvSpPr>
        <p:spPr>
          <a:xfrm>
            <a:off x="6204289" y="5496753"/>
            <a:ext cx="118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3AB11-A8DD-18D3-7C3A-D7C73CFB8168}"/>
              </a:ext>
            </a:extLst>
          </p:cNvPr>
          <p:cNvSpPr txBox="1"/>
          <p:nvPr/>
        </p:nvSpPr>
        <p:spPr>
          <a:xfrm>
            <a:off x="-48749" y="1304538"/>
            <a:ext cx="61333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a solution is created, some personnel will not be able to use the                    link.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personnel can click “Visitor Pass” from the top left of the home page: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will be taken to an additional screen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on this screen you can click		     and pop-up screen will appear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out all required information.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sz="1800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alter the approved block. This could delay processing on your form or cause it to be overlooked if categorized incorrectly.</a:t>
            </a:r>
            <a:endParaRPr lang="en-US" sz="1800" b="1" u="sng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F6D42B-27F5-E628-D74C-6A69AE8AD1D1}"/>
              </a:ext>
            </a:extLst>
          </p:cNvPr>
          <p:cNvSpPr txBox="1"/>
          <p:nvPr/>
        </p:nvSpPr>
        <p:spPr>
          <a:xfrm>
            <a:off x="6106008" y="1389882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2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3AD6F7-0343-99F2-9711-FB11371FEEA3}"/>
              </a:ext>
            </a:extLst>
          </p:cNvPr>
          <p:cNvSpPr txBox="1"/>
          <p:nvPr/>
        </p:nvSpPr>
        <p:spPr>
          <a:xfrm>
            <a:off x="6106008" y="3280663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200" dirty="0"/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B26D72-864C-AC67-EF15-062400C8A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47" y="2147258"/>
            <a:ext cx="1968946" cy="138613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065023-D80C-3D16-BD38-6E629DC43386}"/>
              </a:ext>
            </a:extLst>
          </p:cNvPr>
          <p:cNvCxnSpPr>
            <a:cxnSpLocks/>
          </p:cNvCxnSpPr>
          <p:nvPr/>
        </p:nvCxnSpPr>
        <p:spPr>
          <a:xfrm flipH="1">
            <a:off x="814282" y="1871472"/>
            <a:ext cx="4647734" cy="1505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1C1902B-BEB9-2DE9-C0E8-23827269B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325" y="4037698"/>
            <a:ext cx="1438476" cy="457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75AD4D-7A22-6DD0-BCAF-5C5BFB98F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38" y="1599643"/>
            <a:ext cx="1086250" cy="359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335547-7241-D240-5739-A7605D099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000" y="1391831"/>
            <a:ext cx="5023449" cy="16213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A5D19B-5093-BC08-B2DF-EAB6AA22A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280" y="3182465"/>
            <a:ext cx="3332138" cy="30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586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F8D8BCA5A60428042285422E20194" ma:contentTypeVersion="17" ma:contentTypeDescription="Create a new document." ma:contentTypeScope="" ma:versionID="d2e92c8d454d4db4b655ef0c6217f436">
  <xsd:schema xmlns:xsd="http://www.w3.org/2001/XMLSchema" xmlns:xs="http://www.w3.org/2001/XMLSchema" xmlns:p="http://schemas.microsoft.com/office/2006/metadata/properties" xmlns:ns1="http://schemas.microsoft.com/sharepoint/v3" xmlns:ns2="83d0e00d-b0dd-41a6-9711-f03d8700be73" xmlns:ns3="bac4e3eb-747f-43bc-bf10-c1bbb893ecac" xmlns:ns4="98cdaad5-585c-467f-9b48-0d79776ed38c" targetNamespace="http://schemas.microsoft.com/office/2006/metadata/properties" ma:root="true" ma:fieldsID="5aaa87f308f37fa81e793ecff0554973" ns1:_="" ns2:_="" ns3:_="" ns4:_="">
    <xsd:import namespace="http://schemas.microsoft.com/sharepoint/v3"/>
    <xsd:import namespace="83d0e00d-b0dd-41a6-9711-f03d8700be73"/>
    <xsd:import namespace="bac4e3eb-747f-43bc-bf10-c1bbb893ecac"/>
    <xsd:import namespace="98cdaad5-585c-467f-9b48-0d79776ed3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0e00d-b0dd-41a6-9711-f03d8700b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4e3eb-747f-43bc-bf10-c1bbb893eca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2bce650-a23b-48c6-99e1-8b375cfa5141}" ma:internalName="TaxCatchAll" ma:showField="CatchAllData" ma:web="98cdaad5-585c-467f-9b48-0d79776ed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daad5-585c-467f-9b48-0d79776ed38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c4e3eb-747f-43bc-bf10-c1bbb893ecac" xsi:nil="true"/>
    <lcf76f155ced4ddcb4097134ff3c332f xmlns="83d0e00d-b0dd-41a6-9711-f03d8700be73">
      <Terms xmlns="http://schemas.microsoft.com/office/infopath/2007/PartnerControls"/>
    </lcf76f155ced4ddcb4097134ff3c332f>
    <SharedWithUsers xmlns="98cdaad5-585c-467f-9b48-0d79776ed38c">
      <UserInfo>
        <DisplayName>CRAWFORD, CHRISTAL M CIV USAF AETC 81 TRW/PA</DisplayName>
        <AccountId>251</AccountId>
        <AccountType/>
      </UserInfo>
      <UserInfo>
        <DisplayName>HAGEL, ROBERT B CTR USAF AETC BOS/CE</DisplayName>
        <AccountId>269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E74ED-EC3E-42C1-AABE-4D57340B8440}">
  <ds:schemaRefs>
    <ds:schemaRef ds:uri="83d0e00d-b0dd-41a6-9711-f03d8700be73"/>
    <ds:schemaRef ds:uri="98cdaad5-585c-467f-9b48-0d79776ed38c"/>
    <ds:schemaRef ds:uri="bac4e3eb-747f-43bc-bf10-c1bbb893ec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8FB0675-EB4A-4EEA-8EEB-E405C889102F}">
  <ds:schemaRefs>
    <ds:schemaRef ds:uri="http://www.w3.org/XML/1998/namespace"/>
    <ds:schemaRef ds:uri="http://schemas.microsoft.com/office/infopath/2007/PartnerControls"/>
    <ds:schemaRef ds:uri="bac4e3eb-747f-43bc-bf10-c1bbb893ecac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dcmitype/"/>
    <ds:schemaRef ds:uri="http://purl.org/dc/elements/1.1/"/>
    <ds:schemaRef ds:uri="98cdaad5-585c-467f-9b48-0d79776ed38c"/>
    <ds:schemaRef ds:uri="83d0e00d-b0dd-41a6-9711-f03d8700be7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F23F704-7C15-4CDE-8DED-633B75F0B43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5723</TotalTime>
  <Words>887</Words>
  <Application>Microsoft Office PowerPoint</Application>
  <PresentationFormat>Widescreen</PresentationFormat>
  <Paragraphs>152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Bahnschrift</vt:lpstr>
      <vt:lpstr>Calibri</vt:lpstr>
      <vt:lpstr>Times New Roman</vt:lpstr>
      <vt:lpstr>Wingdings</vt:lpstr>
      <vt:lpstr>1_Office Theme</vt:lpstr>
      <vt:lpstr>Visitor Control Center SharePoint</vt:lpstr>
      <vt:lpstr>Contents</vt:lpstr>
      <vt:lpstr>Home Page</vt:lpstr>
      <vt:lpstr>Submission</vt:lpstr>
      <vt:lpstr>Submission (Continued)</vt:lpstr>
      <vt:lpstr>Submission (Continued)</vt:lpstr>
      <vt:lpstr>Visitor Pass</vt:lpstr>
      <vt:lpstr>Visitor Pass (Continued)</vt:lpstr>
      <vt:lpstr>Visitor Pass (Continued)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NEAL, CATHERINE L MSgt USAF AETC 81 LRS/LGRDDO</dc:creator>
  <cp:lastModifiedBy>CORDERO, LUCIANO F TSgt USAF AETC 81 SFS/S5I</cp:lastModifiedBy>
  <cp:revision>44</cp:revision>
  <cp:lastPrinted>2025-02-11T14:03:04Z</cp:lastPrinted>
  <dcterms:created xsi:type="dcterms:W3CDTF">2024-04-17T19:56:22Z</dcterms:created>
  <dcterms:modified xsi:type="dcterms:W3CDTF">2025-08-01T16:47:11Z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0x01010060FF8D8BCA5A60428042285422E20194</vt:lpwstr>
  </property>
  <property fmtid="{D5CDD505-2E9C-101B-9397-08002B2CF9AE}" pid="3" name="MediaServiceImageTags">
    <vt:lpwstr/>
  </property>
</Properties>
</file>